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9"/>
  </p:notesMasterIdLst>
  <p:sldIdLst>
    <p:sldId id="256" r:id="rId2"/>
    <p:sldId id="257" r:id="rId3"/>
    <p:sldId id="258" r:id="rId4"/>
    <p:sldId id="262" r:id="rId5"/>
    <p:sldId id="263" r:id="rId6"/>
    <p:sldId id="260" r:id="rId7"/>
    <p:sldId id="264" r:id="rId8"/>
    <p:sldId id="265" r:id="rId9"/>
    <p:sldId id="266" r:id="rId10"/>
    <p:sldId id="267" r:id="rId11"/>
    <p:sldId id="292" r:id="rId12"/>
    <p:sldId id="268" r:id="rId13"/>
    <p:sldId id="269" r:id="rId14"/>
    <p:sldId id="270" r:id="rId15"/>
    <p:sldId id="271" r:id="rId16"/>
    <p:sldId id="272" r:id="rId17"/>
    <p:sldId id="273" r:id="rId18"/>
    <p:sldId id="308" r:id="rId19"/>
    <p:sldId id="275" r:id="rId20"/>
    <p:sldId id="286" r:id="rId21"/>
    <p:sldId id="281" r:id="rId22"/>
    <p:sldId id="282" r:id="rId23"/>
    <p:sldId id="279" r:id="rId24"/>
    <p:sldId id="274" r:id="rId25"/>
    <p:sldId id="278" r:id="rId26"/>
    <p:sldId id="277" r:id="rId27"/>
    <p:sldId id="276" r:id="rId28"/>
    <p:sldId id="283" r:id="rId29"/>
    <p:sldId id="290" r:id="rId30"/>
    <p:sldId id="293" r:id="rId31"/>
    <p:sldId id="287" r:id="rId32"/>
    <p:sldId id="288" r:id="rId33"/>
    <p:sldId id="289" r:id="rId34"/>
    <p:sldId id="291" r:id="rId35"/>
    <p:sldId id="306" r:id="rId36"/>
    <p:sldId id="311" r:id="rId37"/>
    <p:sldId id="299" r:id="rId38"/>
    <p:sldId id="309" r:id="rId39"/>
    <p:sldId id="307" r:id="rId40"/>
    <p:sldId id="298" r:id="rId41"/>
    <p:sldId id="296" r:id="rId42"/>
    <p:sldId id="300" r:id="rId43"/>
    <p:sldId id="302" r:id="rId44"/>
    <p:sldId id="313" r:id="rId45"/>
    <p:sldId id="301" r:id="rId46"/>
    <p:sldId id="304" r:id="rId47"/>
    <p:sldId id="312" r:id="rId48"/>
  </p:sldIdLst>
  <p:sldSz cx="10287000" cy="6858000" type="35mm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30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95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06D17B-2DB0-D84D-980B-0FB1DF93BCD9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1114425" y="1143000"/>
            <a:ext cx="4629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 dirty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956C5-1720-0A4E-AE0C-19AB7B3A1478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751062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956C5-1720-0A4E-AE0C-19AB7B3A1478}" type="slidenum">
              <a:rPr lang="de-DE" smtClean="0"/>
              <a:t>15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068627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1525" y="1122363"/>
            <a:ext cx="874395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875" y="3602038"/>
            <a:ext cx="771525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39202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78345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874" y="1709740"/>
            <a:ext cx="88725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1874" y="4589465"/>
            <a:ext cx="887253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98831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7231" y="1825625"/>
            <a:ext cx="4371975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7794" y="1825625"/>
            <a:ext cx="4371975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58579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71" y="365127"/>
            <a:ext cx="8872538" cy="1325563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8572" y="1681163"/>
            <a:ext cx="435188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8572" y="2505075"/>
            <a:ext cx="4351883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07794" y="1681163"/>
            <a:ext cx="437331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07794" y="2505075"/>
            <a:ext cx="4373315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170041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006076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9308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71" y="457200"/>
            <a:ext cx="33178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3315" y="987427"/>
            <a:ext cx="520779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71" y="2057400"/>
            <a:ext cx="33178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4191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71" y="457200"/>
            <a:ext cx="33178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73315" y="987427"/>
            <a:ext cx="5207794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 dirty="0"/>
              <a:t>Bild durch Klicken auf Symbol hinzufügen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71" y="2057400"/>
            <a:ext cx="33178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00229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87478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1635" y="365125"/>
            <a:ext cx="2218134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07232" y="365125"/>
            <a:ext cx="6525816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2028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07231" y="365127"/>
            <a:ext cx="88725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231" y="1825625"/>
            <a:ext cx="88725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7231" y="6356352"/>
            <a:ext cx="23145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1CFD1-731B-A542-B1D5-4D5000157C2A}" type="datetimeFigureOut">
              <a:rPr lang="de-DE" smtClean="0"/>
              <a:t>30.01.21</a:t>
            </a:fld>
            <a:endParaRPr lang="de-DE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07569" y="6356352"/>
            <a:ext cx="34718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265194" y="6356352"/>
            <a:ext cx="23145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E79B0-9C69-BE49-8D8D-4D4030CADB3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97215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4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4" Type="http://schemas.microsoft.com/office/2007/relationships/hdphoto" Target="../media/hdphoto5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6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8.wdp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5" Type="http://schemas.openxmlformats.org/officeDocument/2006/relationships/image" Target="../media/image45.png"/><Relationship Id="rId4" Type="http://schemas.microsoft.com/office/2007/relationships/hdphoto" Target="../media/hdphoto12.wdp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4" Type="http://schemas.microsoft.com/office/2007/relationships/hdphoto" Target="../media/hdphoto14.wdp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6.wdp"/><Relationship Id="rId5" Type="http://schemas.openxmlformats.org/officeDocument/2006/relationships/image" Target="../media/image64.png"/><Relationship Id="rId4" Type="http://schemas.microsoft.com/office/2007/relationships/hdphoto" Target="../media/hdphoto15.wdp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7" Type="http://schemas.microsoft.com/office/2007/relationships/hdphoto" Target="../media/hdphoto17.wdp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png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jpe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-2540000" ty="-698500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542DC8-775A-4543-9190-70187CE5D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730" y="1801252"/>
            <a:ext cx="9894287" cy="2014538"/>
          </a:xfrm>
        </p:spPr>
        <p:txBody>
          <a:bodyPr>
            <a:normAutofit/>
          </a:bodyPr>
          <a:lstStyle/>
          <a:p>
            <a:r>
              <a:rPr lang="de-DE" sz="3375" dirty="0">
                <a:latin typeface="Times" pitchFamily="2" charset="0"/>
              </a:rPr>
              <a:t>Vertiefung Kunstpraxis I</a:t>
            </a:r>
            <a:br>
              <a:rPr lang="de-DE" sz="3375" dirty="0">
                <a:latin typeface="Times" pitchFamily="2" charset="0"/>
              </a:rPr>
            </a:br>
            <a:br>
              <a:rPr lang="de-DE" sz="3375" dirty="0">
                <a:latin typeface="Times" pitchFamily="2" charset="0"/>
              </a:rPr>
            </a:br>
            <a:r>
              <a:rPr lang="de-DE" sz="3375" dirty="0">
                <a:latin typeface="Times" pitchFamily="2" charset="0"/>
              </a:rPr>
              <a:t>Präsentation: Semesterprojekt </a:t>
            </a:r>
            <a:br>
              <a:rPr lang="de-DE" sz="3375" dirty="0">
                <a:latin typeface="Times" pitchFamily="2" charset="0"/>
              </a:rPr>
            </a:br>
            <a:r>
              <a:rPr lang="de-DE" sz="3375" dirty="0">
                <a:latin typeface="Times" pitchFamily="2" charset="0"/>
              </a:rPr>
              <a:t>„</a:t>
            </a:r>
            <a:r>
              <a:rPr lang="de-DE" sz="3375" b="1" dirty="0">
                <a:latin typeface="Times" pitchFamily="2" charset="0"/>
              </a:rPr>
              <a:t>vollumfänglich; perpetuell</a:t>
            </a:r>
            <a:r>
              <a:rPr lang="de-DE" sz="3375" dirty="0">
                <a:latin typeface="Times" pitchFamily="2" charset="0"/>
              </a:rPr>
              <a:t>“</a:t>
            </a:r>
          </a:p>
        </p:txBody>
      </p:sp>
      <p:pic>
        <p:nvPicPr>
          <p:cNvPr id="5" name="Grafik 4" descr="Ein Bild, das Text enthält.&#10;Marlene Wartbichler&#10;">
            <a:extLst>
              <a:ext uri="{FF2B5EF4-FFF2-40B4-BE49-F238E27FC236}">
                <a16:creationId xmlns:a16="http://schemas.microsoft.com/office/drawing/2014/main" id="{949C2972-DB92-8B48-95FD-868DDB1E1A4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51859">
            <a:off x="3456917" y="4498572"/>
            <a:ext cx="3445820" cy="111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153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51000"/>
                    </a14:imgEffect>
                  </a14:imgLayer>
                </a14:imgProps>
              </a:ext>
            </a:extLst>
          </a:blip>
          <a:srcRect/>
          <a:tile tx="-6070600" ty="-29972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63A01D88-0D60-5A48-80EF-B53B050559D7}"/>
              </a:ext>
            </a:extLst>
          </p:cNvPr>
          <p:cNvSpPr txBox="1"/>
          <p:nvPr/>
        </p:nvSpPr>
        <p:spPr>
          <a:xfrm>
            <a:off x="460913" y="1364493"/>
            <a:ext cx="9198180" cy="4143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25" u="sng" dirty="0">
                <a:latin typeface="Times" pitchFamily="2" charset="0"/>
              </a:rPr>
              <a:t>Überthema</a:t>
            </a:r>
            <a:r>
              <a:rPr lang="de-DE" sz="2025" dirty="0">
                <a:latin typeface="Times" pitchFamily="2" charset="0"/>
              </a:rPr>
              <a:t>: 	Einsamkeit – Zweisamkeit (aktuelle Relevanz)</a:t>
            </a:r>
          </a:p>
          <a:p>
            <a:endParaRPr lang="de-DE" sz="2025" dirty="0">
              <a:latin typeface="Times" pitchFamily="2" charset="0"/>
            </a:endParaRPr>
          </a:p>
          <a:p>
            <a:r>
              <a:rPr lang="de-DE" sz="2025" u="sng" dirty="0">
                <a:latin typeface="Times" pitchFamily="2" charset="0"/>
              </a:rPr>
              <a:t>Titel</a:t>
            </a:r>
            <a:r>
              <a:rPr lang="de-DE" sz="2025" dirty="0">
                <a:latin typeface="Times" pitchFamily="2" charset="0"/>
              </a:rPr>
              <a:t>: 		</a:t>
            </a:r>
            <a:r>
              <a:rPr lang="de-DE" sz="2025" b="1" i="1" dirty="0">
                <a:latin typeface="Times" pitchFamily="2" charset="0"/>
              </a:rPr>
              <a:t>vollumfänglich; perpetuell </a:t>
            </a:r>
          </a:p>
          <a:p>
            <a:r>
              <a:rPr lang="de-DE" sz="2025" dirty="0">
                <a:latin typeface="Times" pitchFamily="2" charset="0"/>
              </a:rPr>
              <a:t>		&gt; i</a:t>
            </a:r>
            <a:r>
              <a:rPr lang="de-AT" sz="2025" dirty="0">
                <a:latin typeface="Times" pitchFamily="2" charset="0"/>
              </a:rPr>
              <a:t>n vollem Umfang, uneingeschränkt (to the furthest extent)</a:t>
            </a:r>
          </a:p>
          <a:p>
            <a:r>
              <a:rPr lang="de-AT" sz="2025" dirty="0">
                <a:latin typeface="Times" pitchFamily="2" charset="0"/>
              </a:rPr>
              <a:t>		&gt; beständig, fortwährend (perpetually, in a continuous manner)</a:t>
            </a:r>
          </a:p>
          <a:p>
            <a:endParaRPr lang="de-AT" sz="2025" dirty="0">
              <a:latin typeface="Times" pitchFamily="2" charset="0"/>
            </a:endParaRPr>
          </a:p>
          <a:p>
            <a:r>
              <a:rPr lang="de-AT" sz="2025" u="sng" dirty="0">
                <a:latin typeface="Times" pitchFamily="2" charset="0"/>
              </a:rPr>
              <a:t>Medien</a:t>
            </a:r>
            <a:r>
              <a:rPr lang="de-AT" sz="2025" dirty="0">
                <a:latin typeface="Times" pitchFamily="2" charset="0"/>
              </a:rPr>
              <a:t>:	Malereien, Photographien, Skizzen/Zeichnungen, Linoldrucke, Briefe</a:t>
            </a:r>
          </a:p>
          <a:p>
            <a:r>
              <a:rPr lang="de-AT" sz="2025" dirty="0">
                <a:latin typeface="Times" pitchFamily="2" charset="0"/>
              </a:rPr>
              <a:t>		</a:t>
            </a:r>
          </a:p>
          <a:p>
            <a:r>
              <a:rPr lang="de-AT" sz="2025" dirty="0">
                <a:latin typeface="Times" pitchFamily="2" charset="0"/>
              </a:rPr>
              <a:t>		&gt; in Verbindung mit Literatur &amp; Poesie von H. Hesse, S. Amil, F. Kafka, 			   C. Baudelaire, T. Fontane, E. E. Cummings,…</a:t>
            </a:r>
          </a:p>
          <a:p>
            <a:endParaRPr lang="de-AT" sz="2025" dirty="0">
              <a:latin typeface="Times" pitchFamily="2" charset="0"/>
            </a:endParaRPr>
          </a:p>
          <a:p>
            <a:endParaRPr lang="de-AT" sz="2025" dirty="0">
              <a:latin typeface="Times" pitchFamily="2" charset="0"/>
            </a:endParaRPr>
          </a:p>
          <a:p>
            <a:pPr algn="ctr"/>
            <a:r>
              <a:rPr lang="de-AT" sz="2025" b="1" dirty="0">
                <a:latin typeface="Times" pitchFamily="2" charset="0"/>
              </a:rPr>
              <a:t>Bewusst ästhetisch ansprechend (persönlicher Geschmack) &amp; extrem kitschig.</a:t>
            </a:r>
            <a:endParaRPr lang="de-DE" sz="2025" b="1" dirty="0">
              <a:latin typeface="Time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780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40000"/>
            <a:lum/>
          </a:blip>
          <a:srcRect/>
          <a:tile tx="-330200" ty="1270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930F1DA6-D81B-314F-94FD-0ADB0213B1DF}"/>
              </a:ext>
            </a:extLst>
          </p:cNvPr>
          <p:cNvSpPr txBox="1"/>
          <p:nvPr/>
        </p:nvSpPr>
        <p:spPr>
          <a:xfrm>
            <a:off x="3003548" y="2966297"/>
            <a:ext cx="42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600" dirty="0">
                <a:latin typeface="Times" pitchFamily="2" charset="0"/>
              </a:rPr>
              <a:t> Virtueller Rundgang </a:t>
            </a:r>
          </a:p>
        </p:txBody>
      </p:sp>
    </p:spTree>
    <p:extLst>
      <p:ext uri="{BB962C8B-B14F-4D97-AF65-F5344CB8AC3E}">
        <p14:creationId xmlns:p14="http://schemas.microsoft.com/office/powerpoint/2010/main" val="3917598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screen">
            <a:alphaModFix amt="14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draußen, Gras, Baum enthält.&#10;&#10;Automatisch generierte Beschreibung">
            <a:extLst>
              <a:ext uri="{FF2B5EF4-FFF2-40B4-BE49-F238E27FC236}">
                <a16:creationId xmlns:a16="http://schemas.microsoft.com/office/drawing/2014/main" id="{C5105E69-E9F6-E048-9E76-99761B69225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783500" y="909000"/>
            <a:ext cx="6720000" cy="50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18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screen">
            <a:alphaModFix amt="14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 descr="Ein Bild, das Rock, Stein, draußen, Berg enthält.&#10;&#10;Automatisch generierte Beschreibung">
            <a:extLst>
              <a:ext uri="{FF2B5EF4-FFF2-40B4-BE49-F238E27FC236}">
                <a16:creationId xmlns:a16="http://schemas.microsoft.com/office/drawing/2014/main" id="{761FB6B4-D868-B449-ADC5-961C7267AFB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75500" y="603000"/>
            <a:ext cx="7536000" cy="56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405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screen">
            <a:alphaModFix amt="14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G_1307_5F7hcN.mp4" descr="IMG_1307_5F7hcN.mp4">
            <a:hlinkClick r:id="" action="ppaction://media"/>
            <a:extLst>
              <a:ext uri="{FF2B5EF4-FFF2-40B4-BE49-F238E27FC236}">
                <a16:creationId xmlns:a16="http://schemas.microsoft.com/office/drawing/2014/main" id="{DB6D2FCD-B106-1A4B-911C-3DD18D5C55A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28.0313" end="1768.831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3930" y="903617"/>
            <a:ext cx="8979139" cy="5050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555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7620000" ty="1270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 descr="Ein Bild, das Text, Rock, draußen, Stein enthält.&#10;&#10;Automatisch generierte Beschreibung">
            <a:extLst>
              <a:ext uri="{FF2B5EF4-FFF2-40B4-BE49-F238E27FC236}">
                <a16:creationId xmlns:a16="http://schemas.microsoft.com/office/drawing/2014/main" id="{69B229DA-8012-444B-BA1B-6AAB9342BD4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5129540" cy="6840000"/>
          </a:xfrm>
          <a:prstGeom prst="rect">
            <a:avLst/>
          </a:prstGeom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D1F19559-0EE1-D144-85A8-FB31CAC7BD7C}"/>
              </a:ext>
            </a:extLst>
          </p:cNvPr>
          <p:cNvSpPr txBox="1"/>
          <p:nvPr/>
        </p:nvSpPr>
        <p:spPr>
          <a:xfrm>
            <a:off x="5605153" y="909000"/>
            <a:ext cx="4286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Times" pitchFamily="2" charset="0"/>
              </a:rPr>
              <a:t>vollumfänglich</a:t>
            </a:r>
            <a:r>
              <a:rPr lang="de-DE" dirty="0">
                <a:latin typeface="Times" pitchFamily="2" charset="0"/>
              </a:rPr>
              <a:t> (for a moment with the sun)</a:t>
            </a:r>
          </a:p>
          <a:p>
            <a:endParaRPr lang="de-DE" dirty="0">
              <a:latin typeface="Times" pitchFamily="2" charset="0"/>
            </a:endParaRPr>
          </a:p>
          <a:p>
            <a:r>
              <a:rPr lang="de-DE" dirty="0">
                <a:latin typeface="Times" pitchFamily="2" charset="0"/>
              </a:rPr>
              <a:t>Acryl auf Leinwand, 2020</a:t>
            </a:r>
          </a:p>
        </p:txBody>
      </p:sp>
    </p:spTree>
    <p:extLst>
      <p:ext uri="{BB962C8B-B14F-4D97-AF65-F5344CB8AC3E}">
        <p14:creationId xmlns:p14="http://schemas.microsoft.com/office/powerpoint/2010/main" val="401238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7620000" ty="1270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 descr="Ein Bild, das farbig, Zeichnung enthält.&#10;&#10;Automatisch generierte Beschreibung">
            <a:extLst>
              <a:ext uri="{FF2B5EF4-FFF2-40B4-BE49-F238E27FC236}">
                <a16:creationId xmlns:a16="http://schemas.microsoft.com/office/drawing/2014/main" id="{68F07753-863E-7F49-BA1F-E8FDED549CB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4914" y="909000"/>
            <a:ext cx="4050134" cy="5040000"/>
          </a:xfrm>
          <a:prstGeom prst="rect">
            <a:avLst/>
          </a:prstGeom>
          <a:blipFill>
            <a:blip r:embed="rId4" cstate="screen">
              <a:alphaModFix amt="14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</p:pic>
      <p:pic>
        <p:nvPicPr>
          <p:cNvPr id="7" name="Grafik 6" descr="Ein Bild, das Text enthält.&#10;&#10;Automatisch generierte Beschreibung">
            <a:extLst>
              <a:ext uri="{FF2B5EF4-FFF2-40B4-BE49-F238E27FC236}">
                <a16:creationId xmlns:a16="http://schemas.microsoft.com/office/drawing/2014/main" id="{A5A96394-CB52-A84C-B620-175BDA3AA3B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01954" y="1295859"/>
            <a:ext cx="4286992" cy="426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348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farbig, Faden enthält.&#10;&#10;Automatisch generierte Beschreibung">
            <a:extLst>
              <a:ext uri="{FF2B5EF4-FFF2-40B4-BE49-F238E27FC236}">
                <a16:creationId xmlns:a16="http://schemas.microsoft.com/office/drawing/2014/main" id="{9EE6684E-8D80-D14D-AEAD-59D36DD7FA0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946500" y="819000"/>
            <a:ext cx="6960000" cy="5220000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233AA45F-45A6-FB46-994B-D6FC5C5F2DF0}"/>
              </a:ext>
            </a:extLst>
          </p:cNvPr>
          <p:cNvSpPr txBox="1"/>
          <p:nvPr/>
        </p:nvSpPr>
        <p:spPr>
          <a:xfrm>
            <a:off x="5779875" y="920533"/>
            <a:ext cx="4286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Times" pitchFamily="2" charset="0"/>
              </a:rPr>
              <a:t>perpetuell</a:t>
            </a:r>
            <a:r>
              <a:rPr lang="de-DE" dirty="0">
                <a:latin typeface="Times" pitchFamily="2" charset="0"/>
              </a:rPr>
              <a:t> (Blaue Nebelluft)</a:t>
            </a:r>
          </a:p>
          <a:p>
            <a:endParaRPr lang="de-DE" dirty="0">
              <a:latin typeface="Times" pitchFamily="2" charset="0"/>
            </a:endParaRPr>
          </a:p>
          <a:p>
            <a:r>
              <a:rPr lang="de-DE" dirty="0">
                <a:latin typeface="Times" pitchFamily="2" charset="0"/>
              </a:rPr>
              <a:t>Acryl auf Leinwand, 2020</a:t>
            </a:r>
          </a:p>
        </p:txBody>
      </p:sp>
    </p:spTree>
    <p:extLst>
      <p:ext uri="{BB962C8B-B14F-4D97-AF65-F5344CB8AC3E}">
        <p14:creationId xmlns:p14="http://schemas.microsoft.com/office/powerpoint/2010/main" val="4834038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5DA096D7-8DDA-8B44-8968-45C05FFB225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4855" y="909000"/>
            <a:ext cx="4843085" cy="4974870"/>
          </a:xfrm>
          <a:prstGeom prst="rect">
            <a:avLst/>
          </a:prstGeom>
        </p:spPr>
      </p:pic>
      <p:pic>
        <p:nvPicPr>
          <p:cNvPr id="6" name="Grafik 5" descr="Ein Bild, das Text enthält.&#10;&#10;Automatisch generierte Beschreibung">
            <a:extLst>
              <a:ext uri="{FF2B5EF4-FFF2-40B4-BE49-F238E27FC236}">
                <a16:creationId xmlns:a16="http://schemas.microsoft.com/office/drawing/2014/main" id="{4ED0A0E4-4115-9E49-8423-086F54B8061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21779" y="1418398"/>
            <a:ext cx="4070366" cy="402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7747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Ein Bild, das Bilderrahmen enthält.&#10;&#10;Automatisch generierte Beschreibung">
            <a:extLst>
              <a:ext uri="{FF2B5EF4-FFF2-40B4-BE49-F238E27FC236}">
                <a16:creationId xmlns:a16="http://schemas.microsoft.com/office/drawing/2014/main" id="{4762F054-BE99-6B42-9152-999CF0D230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77042" y="364067"/>
            <a:ext cx="5132917" cy="6129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786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1270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D1F19559-0EE1-D144-85A8-FB31CAC7BD7C}"/>
              </a:ext>
            </a:extLst>
          </p:cNvPr>
          <p:cNvSpPr txBox="1"/>
          <p:nvPr/>
        </p:nvSpPr>
        <p:spPr>
          <a:xfrm>
            <a:off x="5605153" y="909000"/>
            <a:ext cx="4286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Times" pitchFamily="2" charset="0"/>
              </a:rPr>
              <a:t>Bitternis</a:t>
            </a:r>
            <a:endParaRPr lang="de-DE" dirty="0">
              <a:latin typeface="Times" pitchFamily="2" charset="0"/>
            </a:endParaRPr>
          </a:p>
          <a:p>
            <a:endParaRPr lang="de-DE" dirty="0">
              <a:latin typeface="Times" pitchFamily="2" charset="0"/>
            </a:endParaRPr>
          </a:p>
          <a:p>
            <a:r>
              <a:rPr lang="de-DE" dirty="0">
                <a:latin typeface="Times" pitchFamily="2" charset="0"/>
              </a:rPr>
              <a:t>Acryl auf Leinwand, 2020</a:t>
            </a:r>
          </a:p>
        </p:txBody>
      </p:sp>
      <p:pic>
        <p:nvPicPr>
          <p:cNvPr id="6" name="Grafik 5" descr="Ein Bild, das Text, Gras, draußen, alt enthält.&#10;&#10;Automatisch generierte Beschreibung">
            <a:extLst>
              <a:ext uri="{FF2B5EF4-FFF2-40B4-BE49-F238E27FC236}">
                <a16:creationId xmlns:a16="http://schemas.microsoft.com/office/drawing/2014/main" id="{7CC8FC85-6CE5-7144-B26D-07809AB791E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35467" y="-54000"/>
            <a:ext cx="5494648" cy="69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862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1270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farbig, Zeichnung, bemalt enthält.&#10;&#10;Automatisch generierte Beschreibung">
            <a:extLst>
              <a:ext uri="{FF2B5EF4-FFF2-40B4-BE49-F238E27FC236}">
                <a16:creationId xmlns:a16="http://schemas.microsoft.com/office/drawing/2014/main" id="{AC8B8B46-B9A5-6346-B7A4-329C270BD73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8587" y="369000"/>
            <a:ext cx="8049825" cy="61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143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0" ty="0" sx="100000" sy="100000" flip="x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 descr="Ein Bild, das Text, Schild, Holz, Stein enthält.&#10;&#10;Automatisch generierte Beschreibung">
            <a:extLst>
              <a:ext uri="{FF2B5EF4-FFF2-40B4-BE49-F238E27FC236}">
                <a16:creationId xmlns:a16="http://schemas.microsoft.com/office/drawing/2014/main" id="{7617D7D5-5A30-314A-97F4-3E4893B2C01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946500" y="819000"/>
            <a:ext cx="6960000" cy="5220000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6ADA9F4A-1E70-2142-B366-7D9CE4C4BFC3}"/>
              </a:ext>
            </a:extLst>
          </p:cNvPr>
          <p:cNvSpPr txBox="1"/>
          <p:nvPr/>
        </p:nvSpPr>
        <p:spPr>
          <a:xfrm>
            <a:off x="5605153" y="909000"/>
            <a:ext cx="4286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Times" pitchFamily="2" charset="0"/>
              </a:rPr>
              <a:t>shame</a:t>
            </a:r>
            <a:endParaRPr lang="de-DE" dirty="0">
              <a:latin typeface="Times" pitchFamily="2" charset="0"/>
            </a:endParaRPr>
          </a:p>
          <a:p>
            <a:endParaRPr lang="de-DE" dirty="0">
              <a:latin typeface="Times" pitchFamily="2" charset="0"/>
            </a:endParaRPr>
          </a:p>
          <a:p>
            <a:r>
              <a:rPr lang="de-DE" dirty="0">
                <a:latin typeface="Times" pitchFamily="2" charset="0"/>
              </a:rPr>
              <a:t>Acryl auf Leinwand, 2020</a:t>
            </a:r>
          </a:p>
        </p:txBody>
      </p:sp>
    </p:spTree>
    <p:extLst>
      <p:ext uri="{BB962C8B-B14F-4D97-AF65-F5344CB8AC3E}">
        <p14:creationId xmlns:p14="http://schemas.microsoft.com/office/powerpoint/2010/main" val="188936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15000"/>
            <a:lum/>
          </a:blip>
          <a:srcRect/>
          <a:tile tx="0" ty="0" sx="100000" sy="100000" flip="x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Ein Bild, das Text, Graffiti, ausgestaltet, bemalt enthält.&#10;&#10;Automatisch generierte Beschreibung">
            <a:extLst>
              <a:ext uri="{FF2B5EF4-FFF2-40B4-BE49-F238E27FC236}">
                <a16:creationId xmlns:a16="http://schemas.microsoft.com/office/drawing/2014/main" id="{1F542DC9-5F04-AD41-A607-E986A4CE0C1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1310" y="546100"/>
            <a:ext cx="4662190" cy="5765800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A951A9F9-D10E-714C-B1AA-C1A7CDCFD11B}"/>
              </a:ext>
            </a:extLst>
          </p:cNvPr>
          <p:cNvSpPr txBox="1"/>
          <p:nvPr/>
        </p:nvSpPr>
        <p:spPr>
          <a:xfrm>
            <a:off x="5977466" y="889843"/>
            <a:ext cx="38282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AT" dirty="0">
              <a:latin typeface="Times" pitchFamily="2" charset="0"/>
            </a:endParaRPr>
          </a:p>
          <a:p>
            <a:r>
              <a:rPr lang="de-AT" dirty="0">
                <a:latin typeface="Times" pitchFamily="2" charset="0"/>
              </a:rPr>
              <a:t>Lied: Duvet – Boa</a:t>
            </a:r>
          </a:p>
          <a:p>
            <a:endParaRPr lang="de-AT" dirty="0">
              <a:latin typeface="Times" pitchFamily="2" charset="0"/>
            </a:endParaRPr>
          </a:p>
          <a:p>
            <a:endParaRPr lang="de-AT" dirty="0">
              <a:latin typeface="Times" pitchFamily="2" charset="0"/>
            </a:endParaRPr>
          </a:p>
          <a:p>
            <a:r>
              <a:rPr lang="de-AT" dirty="0">
                <a:latin typeface="Times" pitchFamily="2" charset="0"/>
              </a:rPr>
              <a:t>And you don't seem to understand</a:t>
            </a: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A shame you seemed an honest man</a:t>
            </a: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And all the fears you hold so dear</a:t>
            </a: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Will turn to whisper in your ear</a:t>
            </a: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And you know what they say might hurt you</a:t>
            </a: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And you know that it means so much</a:t>
            </a: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And you don't even feel a thing</a:t>
            </a:r>
            <a:br>
              <a:rPr lang="de-AT" dirty="0">
                <a:latin typeface="Times" pitchFamily="2" charset="0"/>
              </a:rPr>
            </a:b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I am falling</a:t>
            </a: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I am fading</a:t>
            </a:r>
            <a:br>
              <a:rPr lang="de-AT" dirty="0">
                <a:latin typeface="Times" pitchFamily="2" charset="0"/>
              </a:rPr>
            </a:br>
            <a:r>
              <a:rPr lang="de-AT" dirty="0">
                <a:latin typeface="Times" pitchFamily="2" charset="0"/>
              </a:rPr>
              <a:t>I have lost it all</a:t>
            </a:r>
            <a:br>
              <a:rPr lang="de-AT" dirty="0">
                <a:latin typeface="Times" pitchFamily="2" charset="0"/>
              </a:rPr>
            </a:br>
            <a:br>
              <a:rPr lang="de-AT" dirty="0">
                <a:latin typeface="Times" pitchFamily="2" charset="0"/>
              </a:rPr>
            </a:br>
            <a:endParaRPr lang="de-DE" dirty="0">
              <a:latin typeface="Time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1235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-255905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feld 6">
            <a:extLst>
              <a:ext uri="{FF2B5EF4-FFF2-40B4-BE49-F238E27FC236}">
                <a16:creationId xmlns:a16="http://schemas.microsoft.com/office/drawing/2014/main" id="{6ADA9F4A-1E70-2142-B366-7D9CE4C4BFC3}"/>
              </a:ext>
            </a:extLst>
          </p:cNvPr>
          <p:cNvSpPr txBox="1"/>
          <p:nvPr/>
        </p:nvSpPr>
        <p:spPr>
          <a:xfrm>
            <a:off x="5605153" y="909000"/>
            <a:ext cx="4286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Times" pitchFamily="2" charset="0"/>
              </a:rPr>
              <a:t>Hexenwerk und Dolchstich</a:t>
            </a:r>
            <a:endParaRPr lang="de-DE" dirty="0">
              <a:latin typeface="Times" pitchFamily="2" charset="0"/>
            </a:endParaRPr>
          </a:p>
          <a:p>
            <a:endParaRPr lang="de-DE" dirty="0">
              <a:latin typeface="Times" pitchFamily="2" charset="0"/>
            </a:endParaRPr>
          </a:p>
          <a:p>
            <a:r>
              <a:rPr lang="de-DE" dirty="0">
                <a:latin typeface="Times" pitchFamily="2" charset="0"/>
              </a:rPr>
              <a:t>Acryl auf Leinwand, 2021</a:t>
            </a:r>
          </a:p>
        </p:txBody>
      </p:sp>
      <p:pic>
        <p:nvPicPr>
          <p:cNvPr id="5" name="Grafik 4" descr="Ein Bild, das draußen, Rock, Stein enthält.&#10;&#10;Automatisch generierte Beschreibung">
            <a:extLst>
              <a:ext uri="{FF2B5EF4-FFF2-40B4-BE49-F238E27FC236}">
                <a16:creationId xmlns:a16="http://schemas.microsoft.com/office/drawing/2014/main" id="{CD1F7628-543B-3B41-970C-CA1D7B13C2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660663" y="-27000"/>
            <a:ext cx="5804163" cy="69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8525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-255905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farbig enthält.&#10;&#10;Automatisch generierte Beschreibung">
            <a:extLst>
              <a:ext uri="{FF2B5EF4-FFF2-40B4-BE49-F238E27FC236}">
                <a16:creationId xmlns:a16="http://schemas.microsoft.com/office/drawing/2014/main" id="{014ED7BB-EDDC-A643-9CCE-DFB38C01AF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6974" y="369000"/>
            <a:ext cx="7953052" cy="61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634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screen">
            <a:alphaModFix amt="1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7000" t="9000" r="3000" b="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D8178BDF-A917-5D48-9C84-E2E41EFB84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418" y="279000"/>
            <a:ext cx="4671229" cy="6300000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517E2C27-CEDA-DA48-BC7C-3169E2754CD9}"/>
              </a:ext>
            </a:extLst>
          </p:cNvPr>
          <p:cNvSpPr txBox="1"/>
          <p:nvPr/>
        </p:nvSpPr>
        <p:spPr>
          <a:xfrm>
            <a:off x="5605153" y="909000"/>
            <a:ext cx="4286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Times" pitchFamily="2" charset="0"/>
              </a:rPr>
              <a:t>Hingegeben &amp; Hingerissen</a:t>
            </a:r>
            <a:endParaRPr lang="de-DE" dirty="0">
              <a:latin typeface="Times" pitchFamily="2" charset="0"/>
            </a:endParaRPr>
          </a:p>
          <a:p>
            <a:endParaRPr lang="de-DE" dirty="0">
              <a:latin typeface="Times" pitchFamily="2" charset="0"/>
            </a:endParaRPr>
          </a:p>
          <a:p>
            <a:r>
              <a:rPr lang="de-DE" dirty="0" err="1">
                <a:latin typeface="Times" pitchFamily="2" charset="0"/>
              </a:rPr>
              <a:t>Linoldruck</a:t>
            </a:r>
            <a:r>
              <a:rPr lang="de-DE" dirty="0">
                <a:latin typeface="Times" pitchFamily="2" charset="0"/>
              </a:rPr>
              <a:t> &amp; Acryl auf </a:t>
            </a:r>
            <a:r>
              <a:rPr lang="de-DE" dirty="0" err="1">
                <a:latin typeface="Times" pitchFamily="2" charset="0"/>
              </a:rPr>
              <a:t>Styrodur</a:t>
            </a:r>
            <a:r>
              <a:rPr lang="de-DE" dirty="0">
                <a:latin typeface="Times" pitchFamily="2" charset="0"/>
              </a:rPr>
              <a:t>, 2020</a:t>
            </a:r>
          </a:p>
        </p:txBody>
      </p:sp>
    </p:spTree>
    <p:extLst>
      <p:ext uri="{BB962C8B-B14F-4D97-AF65-F5344CB8AC3E}">
        <p14:creationId xmlns:p14="http://schemas.microsoft.com/office/powerpoint/2010/main" val="26219541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-255905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Rock, draußen, Berg, Stein enthält.&#10;&#10;Automatisch generierte Beschreibung">
            <a:extLst>
              <a:ext uri="{FF2B5EF4-FFF2-40B4-BE49-F238E27FC236}">
                <a16:creationId xmlns:a16="http://schemas.microsoft.com/office/drawing/2014/main" id="{B089F910-0424-5F43-A05D-B0C8936DC45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45" y="0"/>
            <a:ext cx="102839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8839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Person enthält.&#10;&#10;Automatisch generierte Beschreibung">
            <a:extLst>
              <a:ext uri="{FF2B5EF4-FFF2-40B4-BE49-F238E27FC236}">
                <a16:creationId xmlns:a16="http://schemas.microsoft.com/office/drawing/2014/main" id="{6C9EAF72-E995-8B41-949C-B9E7FD9E33C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1607416" y="-1743638"/>
            <a:ext cx="7072168" cy="10345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5876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-255905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draußen, Schnee, Person, Natur enthält.&#10;&#10;Automatisch generierte Beschreibung">
            <a:extLst>
              <a:ext uri="{FF2B5EF4-FFF2-40B4-BE49-F238E27FC236}">
                <a16:creationId xmlns:a16="http://schemas.microsoft.com/office/drawing/2014/main" id="{84CB4CB2-8CCC-8848-8C91-2EF5903389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2456" y="0"/>
            <a:ext cx="103519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2885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screen">
            <a:alphaModFix amt="1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draußen, Boden, Rock enthält.&#10;&#10;Automatisch generierte Beschreibung">
            <a:extLst>
              <a:ext uri="{FF2B5EF4-FFF2-40B4-BE49-F238E27FC236}">
                <a16:creationId xmlns:a16="http://schemas.microsoft.com/office/drawing/2014/main" id="{5A571D1A-134F-C94C-8885-CC66F388EA2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4566" y="339266"/>
            <a:ext cx="4800000" cy="3600000"/>
          </a:xfrm>
          <a:prstGeom prst="rect">
            <a:avLst/>
          </a:prstGeom>
        </p:spPr>
      </p:pic>
      <p:pic>
        <p:nvPicPr>
          <p:cNvPr id="9" name="Grafik 8" descr="Ein Bild, das draußen, Person, rot enthält.&#10;&#10;Automatisch generierte Beschreibung">
            <a:extLst>
              <a:ext uri="{FF2B5EF4-FFF2-40B4-BE49-F238E27FC236}">
                <a16:creationId xmlns:a16="http://schemas.microsoft.com/office/drawing/2014/main" id="{0317387E-1521-2E4A-8FAC-712D70EA827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967" y="1118734"/>
            <a:ext cx="4800000" cy="3600000"/>
          </a:xfrm>
          <a:prstGeom prst="rect">
            <a:avLst/>
          </a:prstGeom>
        </p:spPr>
      </p:pic>
      <p:pic>
        <p:nvPicPr>
          <p:cNvPr id="8" name="Grafik 7" descr="Ein Bild, das Person, Kleidung, draußen, Schuhe enthält.&#10;&#10;Automatisch generierte Beschreibung">
            <a:extLst>
              <a:ext uri="{FF2B5EF4-FFF2-40B4-BE49-F238E27FC236}">
                <a16:creationId xmlns:a16="http://schemas.microsoft.com/office/drawing/2014/main" id="{B0C2F6C9-2F97-3D42-A372-EC3678BD7D1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4566" y="2783268"/>
            <a:ext cx="48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22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Text, Baum, draußen, Schild enthält.&#10;&#10;Automatisch generierte Beschreibung">
            <a:extLst>
              <a:ext uri="{FF2B5EF4-FFF2-40B4-BE49-F238E27FC236}">
                <a16:creationId xmlns:a16="http://schemas.microsoft.com/office/drawing/2014/main" id="{48F1F86F-FDE1-4B45-B772-28389A0744D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9969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2540000" ty="-255905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Baum, draußen, Pflanze, Gemüse enthält.&#10;&#10;Automatisch generierte Beschreibung">
            <a:extLst>
              <a:ext uri="{FF2B5EF4-FFF2-40B4-BE49-F238E27FC236}">
                <a16:creationId xmlns:a16="http://schemas.microsoft.com/office/drawing/2014/main" id="{76BFE517-96FF-D649-9921-87AE9910910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075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Text, draußen, Gras, Rock enthält.&#10;&#10;Automatisch generierte Beschreibung">
            <a:extLst>
              <a:ext uri="{FF2B5EF4-FFF2-40B4-BE49-F238E27FC236}">
                <a16:creationId xmlns:a16="http://schemas.microsoft.com/office/drawing/2014/main" id="{DC96BDA9-312D-1645-812A-F97B847AA96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0431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Person, draußen, Baum, rot enthält.&#10;&#10;Automatisch generierte Beschreibung">
            <a:extLst>
              <a:ext uri="{FF2B5EF4-FFF2-40B4-BE49-F238E27FC236}">
                <a16:creationId xmlns:a16="http://schemas.microsoft.com/office/drawing/2014/main" id="{4FCA4DFB-1EA3-9046-B88C-7966F0854ED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9393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Baum, Person, draußen enthält.&#10;&#10;Automatisch generierte Beschreibung">
            <a:extLst>
              <a:ext uri="{FF2B5EF4-FFF2-40B4-BE49-F238E27FC236}">
                <a16:creationId xmlns:a16="http://schemas.microsoft.com/office/drawing/2014/main" id="{97404854-948F-1E4E-97EB-BBD1E8D6D04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7202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Gras, draußen, Person enthält.&#10;&#10;Automatisch generierte Beschreibung">
            <a:extLst>
              <a:ext uri="{FF2B5EF4-FFF2-40B4-BE49-F238E27FC236}">
                <a16:creationId xmlns:a16="http://schemas.microsoft.com/office/drawing/2014/main" id="{20BCD756-F784-AE4A-ADD1-C4F94CEB7B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8975" y="0"/>
            <a:ext cx="103249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7245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drinnen, Person, Tuch enthält.&#10;&#10;Automatisch generierte Beschreibung">
            <a:extLst>
              <a:ext uri="{FF2B5EF4-FFF2-40B4-BE49-F238E27FC236}">
                <a16:creationId xmlns:a16="http://schemas.microsoft.com/office/drawing/2014/main" id="{08159D56-0DBC-C042-9F30-C60AD6A4BE5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5486" y="914399"/>
            <a:ext cx="3857625" cy="5029201"/>
          </a:xfrm>
          <a:prstGeom prst="rect">
            <a:avLst/>
          </a:prstGeom>
        </p:spPr>
      </p:pic>
      <p:pic>
        <p:nvPicPr>
          <p:cNvPr id="5" name="Grafik 4" descr="Ein Bild, das drinnen, Tuch, Bettwäsche enthält.&#10;&#10;Automatisch generierte Beschreibung">
            <a:extLst>
              <a:ext uri="{FF2B5EF4-FFF2-40B4-BE49-F238E27FC236}">
                <a16:creationId xmlns:a16="http://schemas.microsoft.com/office/drawing/2014/main" id="{0EC1A62C-07F4-A94C-96B1-44D01A2B024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84237" y="914398"/>
            <a:ext cx="4077277" cy="5029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53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screen">
            <a:alphaModFix amt="39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3">
            <a:extLst>
              <a:ext uri="{FF2B5EF4-FFF2-40B4-BE49-F238E27FC236}">
                <a16:creationId xmlns:a16="http://schemas.microsoft.com/office/drawing/2014/main" id="{11742133-3B6E-0F46-8A6E-07E160335E1F}"/>
              </a:ext>
            </a:extLst>
          </p:cNvPr>
          <p:cNvSpPr txBox="1"/>
          <p:nvPr/>
        </p:nvSpPr>
        <p:spPr>
          <a:xfrm>
            <a:off x="3003548" y="2966297"/>
            <a:ext cx="42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600" dirty="0">
                <a:latin typeface="Times" pitchFamily="2" charset="0"/>
              </a:rPr>
              <a:t> Die Briefe </a:t>
            </a:r>
          </a:p>
        </p:txBody>
      </p:sp>
    </p:spTree>
    <p:extLst>
      <p:ext uri="{BB962C8B-B14F-4D97-AF65-F5344CB8AC3E}">
        <p14:creationId xmlns:p14="http://schemas.microsoft.com/office/powerpoint/2010/main" val="32215178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285" y="0"/>
            <a:ext cx="10284429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Grafik 2" descr="Ein Bild, das Text, Umschlag enthält.&#10;&#10;Automatisch generierte Beschreibung">
            <a:extLst>
              <a:ext uri="{FF2B5EF4-FFF2-40B4-BE49-F238E27FC236}">
                <a16:creationId xmlns:a16="http://schemas.microsoft.com/office/drawing/2014/main" id="{070D1F28-CDCD-324A-9F49-1F0682EBECF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 b="-2"/>
          <a:stretch/>
        </p:blipFill>
        <p:spPr>
          <a:xfrm>
            <a:off x="20" y="1282"/>
            <a:ext cx="10286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5616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 descr="Ein Bild, das rot, drinnen enthält.&#10;&#10;Automatisch generierte Beschreibung">
            <a:extLst>
              <a:ext uri="{FF2B5EF4-FFF2-40B4-BE49-F238E27FC236}">
                <a16:creationId xmlns:a16="http://schemas.microsoft.com/office/drawing/2014/main" id="{D528E386-11B5-0B4D-8C80-3B0B901C289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0968" y="549000"/>
            <a:ext cx="4320000" cy="5760000"/>
          </a:xfrm>
          <a:prstGeom prst="rect">
            <a:avLst/>
          </a:prstGeom>
        </p:spPr>
      </p:pic>
      <p:pic>
        <p:nvPicPr>
          <p:cNvPr id="11" name="Grafik 10" descr="Ein Bild, das Text enthält.&#10;&#10;Automatisch generierte Beschreibung">
            <a:extLst>
              <a:ext uri="{FF2B5EF4-FFF2-40B4-BE49-F238E27FC236}">
                <a16:creationId xmlns:a16="http://schemas.microsoft.com/office/drawing/2014/main" id="{24D66E4C-D45F-AB43-9879-B2AB601CBD7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16033" y="549000"/>
            <a:ext cx="4320000" cy="57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2086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Text, drinnen enthält.&#10;&#10;Automatisch generierte Beschreibung">
            <a:extLst>
              <a:ext uri="{FF2B5EF4-FFF2-40B4-BE49-F238E27FC236}">
                <a16:creationId xmlns:a16="http://schemas.microsoft.com/office/drawing/2014/main" id="{3E5C48ED-8D89-7442-9CB1-C4466F2579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4933" y="549000"/>
            <a:ext cx="4320000" cy="5760000"/>
          </a:xfrm>
          <a:prstGeom prst="rect">
            <a:avLst/>
          </a:prstGeom>
        </p:spPr>
      </p:pic>
      <p:pic>
        <p:nvPicPr>
          <p:cNvPr id="4" name="Grafik 3" descr="Ein Bild, das Boden, drinnen, Person enthält.&#10;&#10;Automatisch generierte Beschreibung">
            <a:extLst>
              <a:ext uri="{FF2B5EF4-FFF2-40B4-BE49-F238E27FC236}">
                <a16:creationId xmlns:a16="http://schemas.microsoft.com/office/drawing/2014/main" id="{62E59A84-875C-FF4B-B6E6-D8E2248171D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42067" y="549000"/>
            <a:ext cx="4320000" cy="57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9104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rot, Person enthält.&#10;&#10;Automatisch generierte Beschreibung">
            <a:extLst>
              <a:ext uri="{FF2B5EF4-FFF2-40B4-BE49-F238E27FC236}">
                <a16:creationId xmlns:a16="http://schemas.microsoft.com/office/drawing/2014/main" id="{8253437F-45D0-4842-AEB4-61AC27735A9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500" y="279000"/>
            <a:ext cx="4725000" cy="6300000"/>
          </a:xfrm>
          <a:prstGeom prst="rect">
            <a:avLst/>
          </a:prstGeom>
        </p:spPr>
      </p:pic>
      <p:pic>
        <p:nvPicPr>
          <p:cNvPr id="5" name="Grafik 4" descr="Ein Bild, das drinnen enthält.&#10;&#10;Automatisch generierte Beschreibung">
            <a:extLst>
              <a:ext uri="{FF2B5EF4-FFF2-40B4-BE49-F238E27FC236}">
                <a16:creationId xmlns:a16="http://schemas.microsoft.com/office/drawing/2014/main" id="{2257B78B-8DC2-8B49-A152-89BAFCD792F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78500" y="279000"/>
            <a:ext cx="4725000" cy="63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9086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5000"/>
            <a:lum/>
          </a:blip>
          <a:srcRect/>
          <a:tile tx="-44450" ty="-381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4">
            <a:extLst>
              <a:ext uri="{FF2B5EF4-FFF2-40B4-BE49-F238E27FC236}">
                <a16:creationId xmlns:a16="http://schemas.microsoft.com/office/drawing/2014/main" id="{32AE90D2-6751-F848-B6DA-98EED220A75F}"/>
              </a:ext>
            </a:extLst>
          </p:cNvPr>
          <p:cNvSpPr txBox="1"/>
          <p:nvPr/>
        </p:nvSpPr>
        <p:spPr>
          <a:xfrm>
            <a:off x="1943100" y="3105834"/>
            <a:ext cx="64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600" dirty="0">
                <a:latin typeface="Times" pitchFamily="2" charset="0"/>
              </a:rPr>
              <a:t> </a:t>
            </a:r>
            <a:r>
              <a:rPr lang="de-DE" sz="3600" dirty="0" err="1">
                <a:latin typeface="Times" pitchFamily="2" charset="0"/>
              </a:rPr>
              <a:t>unfinished</a:t>
            </a:r>
            <a:r>
              <a:rPr lang="de-DE" sz="3600" dirty="0">
                <a:latin typeface="Times" pitchFamily="2" charset="0"/>
              </a:rPr>
              <a:t> &amp; lost </a:t>
            </a:r>
            <a:r>
              <a:rPr lang="de-DE" sz="3600" dirty="0" err="1">
                <a:latin typeface="Times" pitchFamily="2" charset="0"/>
              </a:rPr>
              <a:t>souls</a:t>
            </a:r>
            <a:r>
              <a:rPr lang="de-DE" sz="3600" dirty="0">
                <a:latin typeface="Times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089962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5000"/>
            <a:lum/>
          </a:blip>
          <a:srcRect/>
          <a:tile tx="-44450" ty="-381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Text, drinnen enthält.&#10;&#10;Automatisch generierte Beschreibung">
            <a:extLst>
              <a:ext uri="{FF2B5EF4-FFF2-40B4-BE49-F238E27FC236}">
                <a16:creationId xmlns:a16="http://schemas.microsoft.com/office/drawing/2014/main" id="{D51F524E-5F5A-AC4B-B44D-B76A3F2E9F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14600" y="120650"/>
            <a:ext cx="5257800" cy="661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5243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5000"/>
            <a:lum/>
          </a:blip>
          <a:srcRect/>
          <a:tile tx="-44450" ty="-381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Text, drinnen, Wand, Boden enthält.&#10;&#10;Automatisch generierte Beschreibung">
            <a:extLst>
              <a:ext uri="{FF2B5EF4-FFF2-40B4-BE49-F238E27FC236}">
                <a16:creationId xmlns:a16="http://schemas.microsoft.com/office/drawing/2014/main" id="{C0F1B9F8-1C96-254D-A41F-71245ED7060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7867" y="279000"/>
            <a:ext cx="4725000" cy="6300000"/>
          </a:xfrm>
          <a:prstGeom prst="rect">
            <a:avLst/>
          </a:prstGeom>
        </p:spPr>
      </p:pic>
      <p:pic>
        <p:nvPicPr>
          <p:cNvPr id="20" name="Grafik 19" descr="Ein Bild, das Text, drinnen, Holz enthält.&#10;&#10;Automatisch generierte Beschreibung">
            <a:extLst>
              <a:ext uri="{FF2B5EF4-FFF2-40B4-BE49-F238E27FC236}">
                <a16:creationId xmlns:a16="http://schemas.microsoft.com/office/drawing/2014/main" id="{40314942-DEBF-3E44-8905-2A64BDB9BC2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74133" y="279000"/>
            <a:ext cx="4725000" cy="63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4493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7000"/>
            <a:lum/>
          </a:blip>
          <a:srcRect/>
          <a:tile tx="0" ty="0" sx="100000" sy="100000" flip="none" algn="b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Boden, drinnen, Holz enthält.&#10;&#10;Automatisch generierte Beschreibung">
            <a:extLst>
              <a:ext uri="{FF2B5EF4-FFF2-40B4-BE49-F238E27FC236}">
                <a16:creationId xmlns:a16="http://schemas.microsoft.com/office/drawing/2014/main" id="{761B4BEA-7AB9-7D4D-8200-D4E14602C2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7134" y="279000"/>
            <a:ext cx="4537763" cy="6300000"/>
          </a:xfrm>
          <a:prstGeom prst="rect">
            <a:avLst/>
          </a:prstGeom>
        </p:spPr>
      </p:pic>
      <p:pic>
        <p:nvPicPr>
          <p:cNvPr id="5" name="Grafik 4" descr="Ein Bild, das drinnen, Galerie, Raum enthält.&#10;&#10;Automatisch generierte Beschreibung">
            <a:extLst>
              <a:ext uri="{FF2B5EF4-FFF2-40B4-BE49-F238E27FC236}">
                <a16:creationId xmlns:a16="http://schemas.microsoft.com/office/drawing/2014/main" id="{0CD0E478-B403-A14B-9FB5-CE56326768A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02103" y="279000"/>
            <a:ext cx="4537763" cy="63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0316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5000"/>
            <a:lum/>
          </a:blip>
          <a:srcRect/>
          <a:tile tx="-44450" ty="-381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Text, drinnen, Boden, Sitz enthält.&#10;&#10;Automatisch generierte Beschreibung">
            <a:extLst>
              <a:ext uri="{FF2B5EF4-FFF2-40B4-BE49-F238E27FC236}">
                <a16:creationId xmlns:a16="http://schemas.microsoft.com/office/drawing/2014/main" id="{8D96AF5A-E32D-FC46-B1C4-47AE5BF6D3D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1000" y="279000"/>
            <a:ext cx="4725000" cy="63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9549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screen">
            <a:alphaModFix amt="22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4">
            <a:extLst>
              <a:ext uri="{FF2B5EF4-FFF2-40B4-BE49-F238E27FC236}">
                <a16:creationId xmlns:a16="http://schemas.microsoft.com/office/drawing/2014/main" id="{32AE90D2-6751-F848-B6DA-98EED220A75F}"/>
              </a:ext>
            </a:extLst>
          </p:cNvPr>
          <p:cNvSpPr txBox="1"/>
          <p:nvPr/>
        </p:nvSpPr>
        <p:spPr>
          <a:xfrm>
            <a:off x="3003548" y="2966297"/>
            <a:ext cx="42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600" dirty="0">
                <a:latin typeface="Times" pitchFamily="2" charset="0"/>
              </a:rPr>
              <a:t> „</a:t>
            </a:r>
            <a:r>
              <a:rPr lang="de-DE" sz="3600" dirty="0" err="1">
                <a:latin typeface="Times" pitchFamily="2" charset="0"/>
              </a:rPr>
              <a:t>behind</a:t>
            </a:r>
            <a:r>
              <a:rPr lang="de-DE" sz="3600" dirty="0">
                <a:latin typeface="Times" pitchFamily="2" charset="0"/>
              </a:rPr>
              <a:t> the </a:t>
            </a:r>
            <a:r>
              <a:rPr lang="de-DE" sz="3600" dirty="0" err="1">
                <a:latin typeface="Times" pitchFamily="2" charset="0"/>
              </a:rPr>
              <a:t>scenes</a:t>
            </a:r>
            <a:r>
              <a:rPr lang="de-DE" sz="3600" dirty="0">
                <a:latin typeface="Times" pitchFamily="2" charset="0"/>
              </a:rPr>
              <a:t>“ </a:t>
            </a:r>
          </a:p>
        </p:txBody>
      </p:sp>
    </p:spTree>
    <p:extLst>
      <p:ext uri="{BB962C8B-B14F-4D97-AF65-F5344CB8AC3E}">
        <p14:creationId xmlns:p14="http://schemas.microsoft.com/office/powerpoint/2010/main" val="8628474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5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Gras, draußen enthält.&#10;&#10;Automatisch generierte Beschreibung">
            <a:extLst>
              <a:ext uri="{FF2B5EF4-FFF2-40B4-BE49-F238E27FC236}">
                <a16:creationId xmlns:a16="http://schemas.microsoft.com/office/drawing/2014/main" id="{B9C21739-1AD5-E445-8A9D-3A23762FC4F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4528100" y="1074967"/>
            <a:ext cx="6300000" cy="4725000"/>
          </a:xfrm>
          <a:prstGeom prst="rect">
            <a:avLst/>
          </a:prstGeom>
        </p:spPr>
      </p:pic>
      <p:pic>
        <p:nvPicPr>
          <p:cNvPr id="12" name="Grafik 11" descr="Ein Bild, das draußen enthält.&#10;&#10;Automatisch generierte Beschreibung">
            <a:extLst>
              <a:ext uri="{FF2B5EF4-FFF2-40B4-BE49-F238E27FC236}">
                <a16:creationId xmlns:a16="http://schemas.microsoft.com/office/drawing/2014/main" id="{2B62CA6F-17F2-D444-8059-3BCE01B5A6A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541099" y="1074967"/>
            <a:ext cx="6300000" cy="472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92648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5000"/>
            <a:lum/>
          </a:blip>
          <a:srcRect/>
          <a:tile tx="-44450" ty="-381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Text, drinnen, zugemüllt, Büro enthält.&#10;&#10;Automatisch generierte Beschreibung">
            <a:extLst>
              <a:ext uri="{FF2B5EF4-FFF2-40B4-BE49-F238E27FC236}">
                <a16:creationId xmlns:a16="http://schemas.microsoft.com/office/drawing/2014/main" id="{50ECE2A6-41BD-BE45-940C-9177BB0DCCE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416" y="549000"/>
            <a:ext cx="4320000" cy="5760000"/>
          </a:xfrm>
          <a:prstGeom prst="rect">
            <a:avLst/>
          </a:prstGeom>
        </p:spPr>
      </p:pic>
      <p:pic>
        <p:nvPicPr>
          <p:cNvPr id="5" name="Grafik 4" descr="Ein Bild, das Text, drinnen, Wand, Decke enthält.&#10;&#10;Automatisch generierte Beschreibung">
            <a:extLst>
              <a:ext uri="{FF2B5EF4-FFF2-40B4-BE49-F238E27FC236}">
                <a16:creationId xmlns:a16="http://schemas.microsoft.com/office/drawing/2014/main" id="{63D00899-4629-8942-BE27-D1C9661BB78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3500" y="549000"/>
            <a:ext cx="4320000" cy="57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0181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5000"/>
            <a:lum/>
          </a:blip>
          <a:srcRect/>
          <a:tile tx="-44450" ty="-381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Text, drinnen, zugemüllt, Schreibtisch enthält.&#10;&#10;Automatisch generierte Beschreibung">
            <a:extLst>
              <a:ext uri="{FF2B5EF4-FFF2-40B4-BE49-F238E27FC236}">
                <a16:creationId xmlns:a16="http://schemas.microsoft.com/office/drawing/2014/main" id="{331C023B-BE61-5443-BE55-CC2CFFC155A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3500" y="1106433"/>
            <a:ext cx="5040953" cy="4645133"/>
          </a:xfrm>
          <a:prstGeom prst="rect">
            <a:avLst/>
          </a:prstGeom>
        </p:spPr>
      </p:pic>
      <p:pic>
        <p:nvPicPr>
          <p:cNvPr id="5" name="Grafik 4" descr="Ein Bild, das drinnen, Wand, Boden, Raum enthält.&#10;&#10;Automatisch generierte Beschreibung">
            <a:extLst>
              <a:ext uri="{FF2B5EF4-FFF2-40B4-BE49-F238E27FC236}">
                <a16:creationId xmlns:a16="http://schemas.microsoft.com/office/drawing/2014/main" id="{C0BE7C15-52E8-924C-B922-8F44A8EF932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35150" y="450100"/>
            <a:ext cx="4468350" cy="59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5937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5000"/>
            <a:lum/>
          </a:blip>
          <a:srcRect/>
          <a:tile tx="-44450" ty="-381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 descr="Ein Bild, das draußen, Gras, Pflanze, Holz enthält.&#10;&#10;Automatisch generierte Beschreibung">
            <a:extLst>
              <a:ext uri="{FF2B5EF4-FFF2-40B4-BE49-F238E27FC236}">
                <a16:creationId xmlns:a16="http://schemas.microsoft.com/office/drawing/2014/main" id="{6CE63B37-30B1-9A4B-B7C2-012C7DE1750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6393510" y="3392858"/>
            <a:ext cx="3600000" cy="2700000"/>
          </a:xfrm>
          <a:prstGeom prst="rect">
            <a:avLst/>
          </a:prstGeom>
        </p:spPr>
      </p:pic>
      <p:pic>
        <p:nvPicPr>
          <p:cNvPr id="9" name="Grafik 8" descr="Ein Bild, das Baum, draußen, Holz, Pflanze enthält.&#10;&#10;Automatisch generierte Beschreibung">
            <a:extLst>
              <a:ext uri="{FF2B5EF4-FFF2-40B4-BE49-F238E27FC236}">
                <a16:creationId xmlns:a16="http://schemas.microsoft.com/office/drawing/2014/main" id="{393D2247-692E-D043-A6D7-8F6C11A1F28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293490" y="3392858"/>
            <a:ext cx="3600000" cy="2700000"/>
          </a:xfrm>
          <a:prstGeom prst="rect">
            <a:avLst/>
          </a:prstGeom>
        </p:spPr>
      </p:pic>
      <p:pic>
        <p:nvPicPr>
          <p:cNvPr id="11" name="Grafik 10" descr="Ein Bild, das draußen, Rock enthält.&#10;&#10;Automatisch generierte Beschreibung">
            <a:extLst>
              <a:ext uri="{FF2B5EF4-FFF2-40B4-BE49-F238E27FC236}">
                <a16:creationId xmlns:a16="http://schemas.microsoft.com/office/drawing/2014/main" id="{3B1026E1-B920-D447-BD95-58D5A817B99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343500" y="3392858"/>
            <a:ext cx="3600000" cy="2700000"/>
          </a:xfrm>
          <a:prstGeom prst="rect">
            <a:avLst/>
          </a:prstGeom>
        </p:spPr>
      </p:pic>
      <p:pic>
        <p:nvPicPr>
          <p:cNvPr id="13" name="Grafik 12" descr="Ein Bild, das drinnen, zugemüllt enthält.&#10;&#10;Automatisch generierte Beschreibung">
            <a:extLst>
              <a:ext uri="{FF2B5EF4-FFF2-40B4-BE49-F238E27FC236}">
                <a16:creationId xmlns:a16="http://schemas.microsoft.com/office/drawing/2014/main" id="{E87394F7-6D7E-6044-9D99-E1651163C88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953678" y="-1924036"/>
            <a:ext cx="23796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467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5000"/>
            <a:lum/>
          </a:blip>
          <a:srcRect/>
          <a:tile tx="-44450" ty="-381000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Text enthält.&#10;&#10;Automatisch generierte Beschreibung">
            <a:extLst>
              <a:ext uri="{FF2B5EF4-FFF2-40B4-BE49-F238E27FC236}">
                <a16:creationId xmlns:a16="http://schemas.microsoft.com/office/drawing/2014/main" id="{92ABE7EA-421D-B045-9AC0-B929D0C06A2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25717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3054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screen">
            <a:alphaModFix amt="3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urpassing the material world - sketch">
            <a:extLst>
              <a:ext uri="{FF2B5EF4-FFF2-40B4-BE49-F238E27FC236}">
                <a16:creationId xmlns:a16="http://schemas.microsoft.com/office/drawing/2014/main" id="{AA14B7B9-CE68-7340-A345-E3D80CCB32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5767" y="1411651"/>
            <a:ext cx="324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Grafik 2" descr="Ein Bild, das Text, Visitenkarte, Briefpapier, Umschlag enthält.&#10;&#10;Automatisch generierte Beschreibung">
            <a:extLst>
              <a:ext uri="{FF2B5EF4-FFF2-40B4-BE49-F238E27FC236}">
                <a16:creationId xmlns:a16="http://schemas.microsoft.com/office/drawing/2014/main" id="{8A350BAA-5164-D14E-8952-F3BCAE917EC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5391233" y="1951651"/>
            <a:ext cx="432000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860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tile tx="-2540000" ty="-698500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542DC8-775A-4543-9190-70187CE5D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713" y="3112143"/>
            <a:ext cx="9894287" cy="633713"/>
          </a:xfrm>
        </p:spPr>
        <p:txBody>
          <a:bodyPr>
            <a:normAutofit/>
          </a:bodyPr>
          <a:lstStyle/>
          <a:p>
            <a:r>
              <a:rPr lang="de-DE" sz="3375" dirty="0">
                <a:latin typeface="Times" pitchFamily="2" charset="0"/>
              </a:rPr>
              <a:t>Danke!</a:t>
            </a:r>
          </a:p>
        </p:txBody>
      </p:sp>
    </p:spTree>
    <p:extLst>
      <p:ext uri="{BB962C8B-B14F-4D97-AF65-F5344CB8AC3E}">
        <p14:creationId xmlns:p14="http://schemas.microsoft.com/office/powerpoint/2010/main" val="1076801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281</Words>
  <Application>Microsoft Macintosh PowerPoint</Application>
  <PresentationFormat>35-mm-Dias</PresentationFormat>
  <Paragraphs>42</Paragraphs>
  <Slides>47</Slides>
  <Notes>1</Notes>
  <HiddenSlides>0</HiddenSlides>
  <MMClips>1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47</vt:i4>
      </vt:variant>
    </vt:vector>
  </HeadingPairs>
  <TitlesOfParts>
    <vt:vector size="52" baseType="lpstr">
      <vt:lpstr>Arial</vt:lpstr>
      <vt:lpstr>Calibri</vt:lpstr>
      <vt:lpstr>Calibri Light</vt:lpstr>
      <vt:lpstr>Times</vt:lpstr>
      <vt:lpstr>Office</vt:lpstr>
      <vt:lpstr>Vertiefung Kunstpraxis I  Präsentation: Semesterprojekt  „vollumfänglich; perpetuell“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Danke!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Vertiefung Kunstpraxis I Präsentation: Projekt „vollumfänglich; perpetuell“</dc:title>
  <dc:creator>Marlene Wartbichler</dc:creator>
  <cp:lastModifiedBy>Marlene Wartbichler</cp:lastModifiedBy>
  <cp:revision>32</cp:revision>
  <dcterms:created xsi:type="dcterms:W3CDTF">2021-01-27T16:10:10Z</dcterms:created>
  <dcterms:modified xsi:type="dcterms:W3CDTF">2021-01-30T11:18:35Z</dcterms:modified>
</cp:coreProperties>
</file>